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3"/>
    <p:sldMasterId id="2147483673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Barlow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Barlow-italic.fntdata"/><Relationship Id="rId10" Type="http://schemas.openxmlformats.org/officeDocument/2006/relationships/font" Target="fonts/Barlow-bold.fntdata"/><Relationship Id="rId12" Type="http://schemas.openxmlformats.org/officeDocument/2006/relationships/font" Target="fonts/Barlow-boldItalic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font" Target="fonts/Barlow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"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2"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"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2"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3"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2"/>
          <p:cNvSpPr txBox="1"/>
          <p:nvPr>
            <p:ph idx="4"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2"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3"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4"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5"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6"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"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"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2"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subTitle"/>
          </p:nvPr>
        </p:nvSpPr>
        <p:spPr>
          <a:xfrm>
            <a:off x="311760" y="744480"/>
            <a:ext cx="8520120" cy="95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1"/>
          <p:cNvSpPr txBox="1"/>
          <p:nvPr>
            <p:ph idx="1"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idx="2"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1"/>
          <p:cNvSpPr txBox="1"/>
          <p:nvPr>
            <p:ph idx="3"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2"/>
          <p:cNvSpPr txBox="1"/>
          <p:nvPr>
            <p:ph idx="1"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2"/>
          <p:cNvSpPr txBox="1"/>
          <p:nvPr>
            <p:ph idx="2"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2"/>
          <p:cNvSpPr txBox="1"/>
          <p:nvPr>
            <p:ph idx="3"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3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3"/>
          <p:cNvSpPr txBox="1"/>
          <p:nvPr>
            <p:ph idx="1"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3"/>
          <p:cNvSpPr txBox="1"/>
          <p:nvPr>
            <p:ph idx="2"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3"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4"/>
          <p:cNvSpPr txBox="1"/>
          <p:nvPr>
            <p:ph idx="1"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4"/>
          <p:cNvSpPr txBox="1"/>
          <p:nvPr>
            <p:ph idx="2"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5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5"/>
          <p:cNvSpPr txBox="1"/>
          <p:nvPr>
            <p:ph idx="1"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5"/>
          <p:cNvSpPr txBox="1"/>
          <p:nvPr>
            <p:ph idx="2"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5"/>
          <p:cNvSpPr txBox="1"/>
          <p:nvPr>
            <p:ph idx="3"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5"/>
          <p:cNvSpPr txBox="1"/>
          <p:nvPr>
            <p:ph idx="4"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6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6"/>
          <p:cNvSpPr txBox="1"/>
          <p:nvPr>
            <p:ph idx="1"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26"/>
          <p:cNvSpPr txBox="1"/>
          <p:nvPr>
            <p:ph idx="2"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6"/>
          <p:cNvSpPr txBox="1"/>
          <p:nvPr>
            <p:ph idx="3"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6"/>
          <p:cNvSpPr txBox="1"/>
          <p:nvPr>
            <p:ph idx="4"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6"/>
          <p:cNvSpPr txBox="1"/>
          <p:nvPr>
            <p:ph idx="5"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6"/>
          <p:cNvSpPr txBox="1"/>
          <p:nvPr>
            <p:ph idx="6"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5"/>
          <p:cNvSpPr txBox="1"/>
          <p:nvPr>
            <p:ph idx="1"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"/>
          <p:cNvSpPr txBox="1"/>
          <p:nvPr>
            <p:ph idx="2"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/>
          <p:nvPr>
            <p:ph idx="1" type="subTitle"/>
          </p:nvPr>
        </p:nvSpPr>
        <p:spPr>
          <a:xfrm>
            <a:off x="311760" y="744480"/>
            <a:ext cx="8520120" cy="95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8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"/>
          <p:cNvSpPr txBox="1"/>
          <p:nvPr>
            <p:ph idx="1"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8"/>
          <p:cNvSpPr txBox="1"/>
          <p:nvPr>
            <p:ph idx="2"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8"/>
          <p:cNvSpPr txBox="1"/>
          <p:nvPr>
            <p:ph idx="3"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"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2"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3"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/>
          <p:nvPr>
            <p:ph idx="1"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3"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5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theme" Target="../theme/theme3.xml"/><Relationship Id="rId1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9190800" cy="5169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/>
          <p:nvPr>
            <p:ph type="title"/>
          </p:nvPr>
        </p:nvSpPr>
        <p:spPr>
          <a:xfrm>
            <a:off x="4277880" y="507600"/>
            <a:ext cx="4552200" cy="463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487800" y="4325760"/>
            <a:ext cx="2854440" cy="664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9" name="Google Shape;9;p1"/>
          <p:cNvSpPr/>
          <p:nvPr/>
        </p:nvSpPr>
        <p:spPr>
          <a:xfrm>
            <a:off x="4471920" y="4639680"/>
            <a:ext cx="3318840" cy="3963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The DIAMAS project has received funding from the </a:t>
            </a:r>
            <a:endParaRPr b="0" i="0" sz="7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European Union’s HORIZON-WIDERA-2021-ERA-01 grant</a:t>
            </a:r>
            <a:endParaRPr b="0" i="0" sz="7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Google Shape;10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781760" y="4712040"/>
            <a:ext cx="1216440" cy="2552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buNone/>
              <a:defRPr b="0" i="0" sz="1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buNone/>
              <a:defRPr b="0" i="0" sz="1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buNone/>
              <a:defRPr b="0" i="0" sz="1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buNone/>
              <a:defRPr b="0" i="0" sz="1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buNone/>
              <a:defRPr b="0" i="0" sz="1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buNone/>
              <a:defRPr b="0" i="0" sz="1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buNone/>
              <a:defRPr b="0" i="0" sz="1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buNone/>
              <a:defRPr b="0" i="0" sz="1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buNone/>
              <a:defRPr b="0" i="0" sz="10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7"/>
          <p:cNvSpPr txBox="1"/>
          <p:nvPr/>
        </p:nvSpPr>
        <p:spPr>
          <a:xfrm>
            <a:off x="3342600" y="507600"/>
            <a:ext cx="5487480" cy="4633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2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institutional publishing ecosystem, publishing and service providers: scope and concepts for DIAMAS</a:t>
            </a:r>
            <a:endParaRPr b="0" i="0" sz="242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7"/>
          <p:cNvSpPr txBox="1"/>
          <p:nvPr/>
        </p:nvSpPr>
        <p:spPr>
          <a:xfrm>
            <a:off x="487800" y="4325760"/>
            <a:ext cx="3719520" cy="6649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700" u="none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Bianca Kramer and Jeroen Bosman</a:t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" name="Google Shape;11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4665240"/>
            <a:ext cx="922320" cy="325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8"/>
          <p:cNvSpPr/>
          <p:nvPr/>
        </p:nvSpPr>
        <p:spPr>
          <a:xfrm>
            <a:off x="-7200" y="-14760"/>
            <a:ext cx="9150480" cy="677520"/>
          </a:xfrm>
          <a:prstGeom prst="rect">
            <a:avLst/>
          </a:prstGeom>
          <a:solidFill>
            <a:srgbClr val="F9A01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8"/>
          <p:cNvSpPr/>
          <p:nvPr/>
        </p:nvSpPr>
        <p:spPr>
          <a:xfrm>
            <a:off x="-7200" y="650520"/>
            <a:ext cx="9150480" cy="335952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8"/>
          <p:cNvSpPr/>
          <p:nvPr/>
        </p:nvSpPr>
        <p:spPr>
          <a:xfrm>
            <a:off x="5471280" y="840240"/>
            <a:ext cx="3564720" cy="9540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Commercial publisher C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28"/>
          <p:cNvSpPr/>
          <p:nvPr/>
        </p:nvSpPr>
        <p:spPr>
          <a:xfrm>
            <a:off x="2157120" y="3261240"/>
            <a:ext cx="3161160" cy="55692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8"/>
          <p:cNvSpPr/>
          <p:nvPr/>
        </p:nvSpPr>
        <p:spPr>
          <a:xfrm>
            <a:off x="-7200" y="3971880"/>
            <a:ext cx="9150480" cy="118512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8"/>
          <p:cNvSpPr/>
          <p:nvPr/>
        </p:nvSpPr>
        <p:spPr>
          <a:xfrm>
            <a:off x="2160360" y="1526040"/>
            <a:ext cx="3161160" cy="594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8"/>
          <p:cNvSpPr/>
          <p:nvPr/>
        </p:nvSpPr>
        <p:spPr>
          <a:xfrm>
            <a:off x="2273040" y="1746360"/>
            <a:ext cx="1725120" cy="22392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8"/>
          <p:cNvSpPr/>
          <p:nvPr/>
        </p:nvSpPr>
        <p:spPr>
          <a:xfrm>
            <a:off x="589680" y="-13680"/>
            <a:ext cx="8564400" cy="663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9900"/>
                </a:solidFill>
                <a:latin typeface="Trebuchet MS"/>
                <a:ea typeface="Trebuchet MS"/>
                <a:cs typeface="Trebuchet MS"/>
                <a:sym typeface="Trebuchet MS"/>
              </a:rPr>
              <a:t>   </a:t>
            </a:r>
            <a:r>
              <a:rPr b="1" i="0" lang="en-US" sz="3800" u="none" cap="none" strike="noStrike">
                <a:solidFill>
                  <a:srgbClr val="1155CC"/>
                </a:solidFill>
                <a:latin typeface="Trebuchet MS"/>
                <a:ea typeface="Trebuchet MS"/>
                <a:cs typeface="Trebuchet MS"/>
                <a:sym typeface="Trebuchet MS"/>
              </a:rPr>
              <a:t>institutional publishing ecosystem</a:t>
            </a:r>
            <a:endParaRPr b="0" i="0" sz="3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28"/>
          <p:cNvSpPr/>
          <p:nvPr/>
        </p:nvSpPr>
        <p:spPr>
          <a:xfrm>
            <a:off x="2160360" y="2213640"/>
            <a:ext cx="3161160" cy="954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28"/>
          <p:cNvSpPr/>
          <p:nvPr/>
        </p:nvSpPr>
        <p:spPr>
          <a:xfrm>
            <a:off x="2270520" y="1719720"/>
            <a:ext cx="1725120" cy="33552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Inst. publ. B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8"/>
          <p:cNvSpPr/>
          <p:nvPr/>
        </p:nvSpPr>
        <p:spPr>
          <a:xfrm>
            <a:off x="2273040" y="2401200"/>
            <a:ext cx="1725120" cy="33552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Inst. publ. C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8"/>
          <p:cNvSpPr/>
          <p:nvPr/>
        </p:nvSpPr>
        <p:spPr>
          <a:xfrm>
            <a:off x="2279160" y="2770920"/>
            <a:ext cx="1725120" cy="33552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Inst. publ. D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8"/>
          <p:cNvSpPr/>
          <p:nvPr/>
        </p:nvSpPr>
        <p:spPr>
          <a:xfrm>
            <a:off x="5568840" y="1949400"/>
            <a:ext cx="1491480" cy="78732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 provider K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8"/>
          <p:cNvSpPr/>
          <p:nvPr/>
        </p:nvSpPr>
        <p:spPr>
          <a:xfrm>
            <a:off x="2160360" y="816840"/>
            <a:ext cx="3161160" cy="61524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28"/>
          <p:cNvSpPr/>
          <p:nvPr/>
        </p:nvSpPr>
        <p:spPr>
          <a:xfrm>
            <a:off x="2279160" y="1027080"/>
            <a:ext cx="1725120" cy="33552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Inst. publ. A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8"/>
          <p:cNvSpPr/>
          <p:nvPr/>
        </p:nvSpPr>
        <p:spPr>
          <a:xfrm>
            <a:off x="4266720" y="957240"/>
            <a:ext cx="942120" cy="37512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Serv. pr. D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8"/>
          <p:cNvSpPr/>
          <p:nvPr/>
        </p:nvSpPr>
        <p:spPr>
          <a:xfrm flipH="1">
            <a:off x="4002840" y="1144800"/>
            <a:ext cx="261720" cy="511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39" name="Google Shape;139;p28"/>
          <p:cNvSpPr/>
          <p:nvPr/>
        </p:nvSpPr>
        <p:spPr>
          <a:xfrm rot="10800000">
            <a:off x="3998880" y="2570760"/>
            <a:ext cx="256680" cy="2239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40" name="Google Shape;140;p28"/>
          <p:cNvSpPr/>
          <p:nvPr/>
        </p:nvSpPr>
        <p:spPr>
          <a:xfrm flipH="1">
            <a:off x="3994200" y="1294920"/>
            <a:ext cx="1572840" cy="59400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41" name="Google Shape;141;p28"/>
          <p:cNvSpPr/>
          <p:nvPr/>
        </p:nvSpPr>
        <p:spPr>
          <a:xfrm rot="10800000">
            <a:off x="3996000" y="1889640"/>
            <a:ext cx="259560" cy="90504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42" name="Google Shape;142;p28"/>
          <p:cNvSpPr/>
          <p:nvPr/>
        </p:nvSpPr>
        <p:spPr>
          <a:xfrm rot="10800000">
            <a:off x="4004640" y="1196640"/>
            <a:ext cx="1564200" cy="114660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43" name="Google Shape;143;p28"/>
          <p:cNvSpPr/>
          <p:nvPr/>
        </p:nvSpPr>
        <p:spPr>
          <a:xfrm flipH="1">
            <a:off x="4002840" y="2794680"/>
            <a:ext cx="250920" cy="14508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44" name="Google Shape;144;p28"/>
          <p:cNvSpPr/>
          <p:nvPr/>
        </p:nvSpPr>
        <p:spPr>
          <a:xfrm>
            <a:off x="3108240" y="1832400"/>
            <a:ext cx="818640" cy="14508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Serv. pr. B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8"/>
          <p:cNvSpPr/>
          <p:nvPr/>
        </p:nvSpPr>
        <p:spPr>
          <a:xfrm flipH="1">
            <a:off x="3996720" y="1823760"/>
            <a:ext cx="278280" cy="74664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46" name="Google Shape;146;p28"/>
          <p:cNvSpPr/>
          <p:nvPr/>
        </p:nvSpPr>
        <p:spPr>
          <a:xfrm rot="10800000">
            <a:off x="3998520" y="2571120"/>
            <a:ext cx="1588680" cy="73368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47" name="Google Shape;147;p28"/>
          <p:cNvSpPr/>
          <p:nvPr/>
        </p:nvSpPr>
        <p:spPr>
          <a:xfrm>
            <a:off x="2160360" y="4067280"/>
            <a:ext cx="3161160" cy="50256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8"/>
          <p:cNvSpPr/>
          <p:nvPr/>
        </p:nvSpPr>
        <p:spPr>
          <a:xfrm>
            <a:off x="2279160" y="4196160"/>
            <a:ext cx="1594440" cy="33552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Institutional publisher E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8"/>
          <p:cNvSpPr/>
          <p:nvPr/>
        </p:nvSpPr>
        <p:spPr>
          <a:xfrm>
            <a:off x="5568840" y="4078080"/>
            <a:ext cx="1491480" cy="33840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 provider M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8"/>
          <p:cNvSpPr/>
          <p:nvPr/>
        </p:nvSpPr>
        <p:spPr>
          <a:xfrm flipH="1">
            <a:off x="3873960" y="3304800"/>
            <a:ext cx="1712880" cy="106056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51" name="Google Shape;151;p28"/>
          <p:cNvSpPr/>
          <p:nvPr/>
        </p:nvSpPr>
        <p:spPr>
          <a:xfrm>
            <a:off x="52560" y="750240"/>
            <a:ext cx="1456560" cy="3963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U R O P E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8"/>
          <p:cNvSpPr/>
          <p:nvPr/>
        </p:nvSpPr>
        <p:spPr>
          <a:xfrm>
            <a:off x="69120" y="4078800"/>
            <a:ext cx="1456560" cy="6094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U T S I D E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U R O P E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8"/>
          <p:cNvSpPr/>
          <p:nvPr/>
        </p:nvSpPr>
        <p:spPr>
          <a:xfrm rot="10800000">
            <a:off x="4005000" y="2940480"/>
            <a:ext cx="1563840" cy="130680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54" name="Google Shape;154;p28"/>
          <p:cNvSpPr/>
          <p:nvPr/>
        </p:nvSpPr>
        <p:spPr>
          <a:xfrm>
            <a:off x="5566320" y="4742640"/>
            <a:ext cx="1491480" cy="338400"/>
          </a:xfrm>
          <a:prstGeom prst="roundRect">
            <a:avLst>
              <a:gd fmla="val 16667" name="adj"/>
            </a:avLst>
          </a:prstGeom>
          <a:solidFill>
            <a:srgbClr val="C27B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 provider O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8"/>
          <p:cNvSpPr/>
          <p:nvPr/>
        </p:nvSpPr>
        <p:spPr>
          <a:xfrm>
            <a:off x="2252520" y="856440"/>
            <a:ext cx="1867680" cy="30744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" lIns="91425" spcFirstLastPara="1" rIns="91425" wrap="square" tIns="18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 1 (e.g. Nat. Academy)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28"/>
          <p:cNvSpPr/>
          <p:nvPr/>
        </p:nvSpPr>
        <p:spPr>
          <a:xfrm>
            <a:off x="2273040" y="1566000"/>
            <a:ext cx="1867680" cy="19404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" lIns="91425" spcFirstLastPara="1" rIns="91425" wrap="square" tIns="18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 2 (e.g. Learned Society)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8"/>
          <p:cNvSpPr/>
          <p:nvPr/>
        </p:nvSpPr>
        <p:spPr>
          <a:xfrm>
            <a:off x="2273040" y="2233800"/>
            <a:ext cx="1867680" cy="15192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" lIns="91425" spcFirstLastPara="1" rIns="91425" wrap="square" tIns="18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 3 (e.g. RPO)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28"/>
          <p:cNvSpPr/>
          <p:nvPr/>
        </p:nvSpPr>
        <p:spPr>
          <a:xfrm>
            <a:off x="2252520" y="4052880"/>
            <a:ext cx="1867680" cy="14508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" lIns="91425" spcFirstLastPara="1" rIns="91425" wrap="square" tIns="18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 5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8"/>
          <p:cNvSpPr/>
          <p:nvPr/>
        </p:nvSpPr>
        <p:spPr>
          <a:xfrm>
            <a:off x="88200" y="1286280"/>
            <a:ext cx="250920" cy="288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190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28"/>
          <p:cNvSpPr/>
          <p:nvPr/>
        </p:nvSpPr>
        <p:spPr>
          <a:xfrm>
            <a:off x="82080" y="1521000"/>
            <a:ext cx="256680" cy="324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190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28"/>
          <p:cNvSpPr/>
          <p:nvPr/>
        </p:nvSpPr>
        <p:spPr>
          <a:xfrm>
            <a:off x="82080" y="1755720"/>
            <a:ext cx="256320" cy="324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19075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28"/>
          <p:cNvSpPr/>
          <p:nvPr/>
        </p:nvSpPr>
        <p:spPr>
          <a:xfrm>
            <a:off x="82080" y="1990800"/>
            <a:ext cx="256680" cy="324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1907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p28"/>
          <p:cNvSpPr/>
          <p:nvPr/>
        </p:nvSpPr>
        <p:spPr>
          <a:xfrm>
            <a:off x="2268720" y="1029600"/>
            <a:ext cx="1725120" cy="2076120"/>
          </a:xfrm>
          <a:prstGeom prst="rect">
            <a:avLst/>
          </a:prstGeom>
          <a:noFill/>
          <a:ln cap="flat" cmpd="sng" w="190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8"/>
          <p:cNvSpPr/>
          <p:nvPr/>
        </p:nvSpPr>
        <p:spPr>
          <a:xfrm>
            <a:off x="2146680" y="807840"/>
            <a:ext cx="3161160" cy="2993400"/>
          </a:xfrm>
          <a:prstGeom prst="rect">
            <a:avLst/>
          </a:prstGeom>
          <a:noFill/>
          <a:ln cap="flat" cmpd="sng" w="19075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8"/>
          <p:cNvSpPr/>
          <p:nvPr/>
        </p:nvSpPr>
        <p:spPr>
          <a:xfrm>
            <a:off x="7435440" y="3061800"/>
            <a:ext cx="1570320" cy="48528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Commercial publisher A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8"/>
          <p:cNvSpPr/>
          <p:nvPr/>
        </p:nvSpPr>
        <p:spPr>
          <a:xfrm flipH="1" rot="10800000">
            <a:off x="7059600" y="2343240"/>
            <a:ext cx="192600" cy="54828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67" name="Google Shape;167;p28"/>
          <p:cNvSpPr/>
          <p:nvPr/>
        </p:nvSpPr>
        <p:spPr>
          <a:xfrm>
            <a:off x="7044120" y="3304800"/>
            <a:ext cx="391320" cy="36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68" name="Google Shape;168;p28"/>
          <p:cNvSpPr/>
          <p:nvPr/>
        </p:nvSpPr>
        <p:spPr>
          <a:xfrm flipH="1" rot="10800000">
            <a:off x="7061040" y="4247280"/>
            <a:ext cx="374400" cy="9421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69" name="Google Shape;169;p28"/>
          <p:cNvSpPr/>
          <p:nvPr/>
        </p:nvSpPr>
        <p:spPr>
          <a:xfrm>
            <a:off x="7468560" y="4405680"/>
            <a:ext cx="1570320" cy="48528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Commercial publisher B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8"/>
          <p:cNvSpPr/>
          <p:nvPr/>
        </p:nvSpPr>
        <p:spPr>
          <a:xfrm>
            <a:off x="7044120" y="3304800"/>
            <a:ext cx="424080" cy="13435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71" name="Google Shape;171;p28"/>
          <p:cNvSpPr/>
          <p:nvPr/>
        </p:nvSpPr>
        <p:spPr>
          <a:xfrm flipH="1" rot="10800000">
            <a:off x="7057080" y="4912200"/>
            <a:ext cx="410040" cy="26316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72" name="Google Shape;172;p28"/>
          <p:cNvSpPr/>
          <p:nvPr/>
        </p:nvSpPr>
        <p:spPr>
          <a:xfrm>
            <a:off x="77760" y="2245680"/>
            <a:ext cx="260280" cy="576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73" name="Google Shape;173;p28"/>
          <p:cNvSpPr/>
          <p:nvPr/>
        </p:nvSpPr>
        <p:spPr>
          <a:xfrm>
            <a:off x="2072160" y="730440"/>
            <a:ext cx="5059800" cy="3137040"/>
          </a:xfrm>
          <a:custGeom>
            <a:rect b="b" l="l" r="r" t="t"/>
            <a:pathLst>
              <a:path extrusionOk="0" h="123538" w="201278">
                <a:moveTo>
                  <a:pt x="0" y="235"/>
                </a:moveTo>
                <a:lnTo>
                  <a:pt x="201278" y="0"/>
                </a:lnTo>
                <a:lnTo>
                  <a:pt x="201278" y="123538"/>
                </a:lnTo>
                <a:lnTo>
                  <a:pt x="470" y="123538"/>
                </a:lnTo>
                <a:close/>
              </a:path>
            </a:pathLst>
          </a:custGeom>
          <a:noFill/>
          <a:ln cap="flat" cmpd="sng" w="1907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p28"/>
          <p:cNvSpPr/>
          <p:nvPr/>
        </p:nvSpPr>
        <p:spPr>
          <a:xfrm>
            <a:off x="78480" y="2408400"/>
            <a:ext cx="279720" cy="17352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8"/>
          <p:cNvSpPr/>
          <p:nvPr/>
        </p:nvSpPr>
        <p:spPr>
          <a:xfrm flipH="1">
            <a:off x="3873960" y="3540240"/>
            <a:ext cx="392400" cy="8251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76" name="Google Shape;176;p28"/>
          <p:cNvSpPr/>
          <p:nvPr/>
        </p:nvSpPr>
        <p:spPr>
          <a:xfrm>
            <a:off x="69120" y="2813040"/>
            <a:ext cx="289080" cy="17352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8"/>
          <p:cNvSpPr/>
          <p:nvPr/>
        </p:nvSpPr>
        <p:spPr>
          <a:xfrm>
            <a:off x="321120" y="1131120"/>
            <a:ext cx="1414800" cy="3049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scope for DIAMAS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8"/>
          <p:cNvSpPr/>
          <p:nvPr/>
        </p:nvSpPr>
        <p:spPr>
          <a:xfrm>
            <a:off x="321120" y="1365840"/>
            <a:ext cx="1528200" cy="3049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Survey population option 1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8"/>
          <p:cNvSpPr/>
          <p:nvPr/>
        </p:nvSpPr>
        <p:spPr>
          <a:xfrm>
            <a:off x="321120" y="1602360"/>
            <a:ext cx="1528200" cy="3049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Survey population option 2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8"/>
          <p:cNvSpPr/>
          <p:nvPr/>
        </p:nvSpPr>
        <p:spPr>
          <a:xfrm>
            <a:off x="321120" y="1835640"/>
            <a:ext cx="1528200" cy="3049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Survey population option 3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8"/>
          <p:cNvSpPr/>
          <p:nvPr/>
        </p:nvSpPr>
        <p:spPr>
          <a:xfrm>
            <a:off x="321120" y="2042640"/>
            <a:ext cx="1528200" cy="3650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 provision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8"/>
          <p:cNvSpPr/>
          <p:nvPr/>
        </p:nvSpPr>
        <p:spPr>
          <a:xfrm>
            <a:off x="321120" y="2324520"/>
            <a:ext cx="1528200" cy="3049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Institutional publisher 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8"/>
          <p:cNvSpPr/>
          <p:nvPr/>
        </p:nvSpPr>
        <p:spPr>
          <a:xfrm>
            <a:off x="321120" y="2587320"/>
            <a:ext cx="1528200" cy="5482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 provider for at least one institutional publisher in a European country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8"/>
          <p:cNvSpPr/>
          <p:nvPr/>
        </p:nvSpPr>
        <p:spPr>
          <a:xfrm>
            <a:off x="3129840" y="1111320"/>
            <a:ext cx="818640" cy="17352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Serv. pr. A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8"/>
          <p:cNvSpPr/>
          <p:nvPr/>
        </p:nvSpPr>
        <p:spPr>
          <a:xfrm>
            <a:off x="4266720" y="3352320"/>
            <a:ext cx="942120" cy="37512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Serv. pr. G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28"/>
          <p:cNvSpPr/>
          <p:nvPr/>
        </p:nvSpPr>
        <p:spPr>
          <a:xfrm>
            <a:off x="2252520" y="3275640"/>
            <a:ext cx="1867680" cy="17352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" lIns="91425" spcFirstLastPara="1" rIns="91425" wrap="square" tIns="18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 4 (e.g. RFO)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8"/>
          <p:cNvSpPr/>
          <p:nvPr/>
        </p:nvSpPr>
        <p:spPr>
          <a:xfrm>
            <a:off x="3129840" y="2502720"/>
            <a:ext cx="818640" cy="14508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Serv. pr. C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8"/>
          <p:cNvSpPr/>
          <p:nvPr/>
        </p:nvSpPr>
        <p:spPr>
          <a:xfrm rot="10800000">
            <a:off x="3998520" y="2571120"/>
            <a:ext cx="268200" cy="9691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89" name="Google Shape;189;p28"/>
          <p:cNvSpPr/>
          <p:nvPr/>
        </p:nvSpPr>
        <p:spPr>
          <a:xfrm flipH="1">
            <a:off x="3873960" y="4291200"/>
            <a:ext cx="402480" cy="7416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90" name="Google Shape;190;p28"/>
          <p:cNvSpPr/>
          <p:nvPr/>
        </p:nvSpPr>
        <p:spPr>
          <a:xfrm>
            <a:off x="73800" y="3287520"/>
            <a:ext cx="268200" cy="14508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8"/>
          <p:cNvSpPr/>
          <p:nvPr/>
        </p:nvSpPr>
        <p:spPr>
          <a:xfrm>
            <a:off x="321120" y="3051000"/>
            <a:ext cx="1694520" cy="5482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Commercial publisher, not part of the institutional publishing ecosystem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8"/>
          <p:cNvSpPr/>
          <p:nvPr/>
        </p:nvSpPr>
        <p:spPr>
          <a:xfrm flipH="1">
            <a:off x="3995640" y="1823760"/>
            <a:ext cx="280800" cy="6516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193" name="Google Shape;193;p28"/>
          <p:cNvSpPr/>
          <p:nvPr/>
        </p:nvSpPr>
        <p:spPr>
          <a:xfrm rot="-6978000">
            <a:off x="3059280" y="1126800"/>
            <a:ext cx="143280" cy="147600"/>
          </a:xfrm>
          <a:custGeom>
            <a:rect b="b" l="l" r="r" t="t"/>
            <a:pathLst>
              <a:path extrusionOk="0" h="120000" w="120000">
                <a:moveTo>
                  <a:pt x="112098" y="63112"/>
                </a:moveTo>
                <a:cubicBezTo>
                  <a:pt x="110494" y="90208"/>
                  <a:pt x="88564" y="111593"/>
                  <a:pt x="61552" y="112401"/>
                </a:cubicBezTo>
                <a:cubicBezTo>
                  <a:pt x="34541" y="113208"/>
                  <a:pt x="11383" y="93171"/>
                  <a:pt x="8178" y="66218"/>
                </a:cubicBezTo>
                <a:cubicBezTo>
                  <a:pt x="4973" y="39265"/>
                  <a:pt x="22781" y="14312"/>
                  <a:pt x="49221" y="8706"/>
                </a:cubicBezTo>
                <a:cubicBezTo>
                  <a:pt x="75662" y="3100"/>
                  <a:pt x="101990" y="18695"/>
                  <a:pt x="109903" y="44650"/>
                </a:cubicBezTo>
                <a:lnTo>
                  <a:pt x="117599" y="43766"/>
                </a:lnTo>
                <a:lnTo>
                  <a:pt x="108040" y="54480"/>
                </a:lnTo>
                <a:lnTo>
                  <a:pt x="94464" y="46424"/>
                </a:lnTo>
                <a:lnTo>
                  <a:pt x="102150" y="45541"/>
                </a:lnTo>
                <a:cubicBezTo>
                  <a:pt x="94781" y="23611"/>
                  <a:pt x="72135" y="10920"/>
                  <a:pt x="49821" y="16216"/>
                </a:cubicBezTo>
                <a:cubicBezTo>
                  <a:pt x="27508" y="21511"/>
                  <a:pt x="12822" y="43063"/>
                  <a:pt x="15887" y="66014"/>
                </a:cubicBezTo>
                <a:cubicBezTo>
                  <a:pt x="18952" y="88966"/>
                  <a:pt x="38766" y="105814"/>
                  <a:pt x="61671" y="104944"/>
                </a:cubicBezTo>
                <a:cubicBezTo>
                  <a:pt x="84576" y="104075"/>
                  <a:pt x="103083" y="85773"/>
                  <a:pt x="104435" y="6265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8"/>
          <p:cNvSpPr/>
          <p:nvPr/>
        </p:nvSpPr>
        <p:spPr>
          <a:xfrm rot="-6978000">
            <a:off x="3038040" y="1827000"/>
            <a:ext cx="143280" cy="147600"/>
          </a:xfrm>
          <a:custGeom>
            <a:rect b="b" l="l" r="r" t="t"/>
            <a:pathLst>
              <a:path extrusionOk="0" h="120000" w="120000">
                <a:moveTo>
                  <a:pt x="112098" y="63112"/>
                </a:moveTo>
                <a:cubicBezTo>
                  <a:pt x="110494" y="90208"/>
                  <a:pt x="88564" y="111593"/>
                  <a:pt x="61552" y="112401"/>
                </a:cubicBezTo>
                <a:cubicBezTo>
                  <a:pt x="34541" y="113208"/>
                  <a:pt x="11383" y="93171"/>
                  <a:pt x="8178" y="66218"/>
                </a:cubicBezTo>
                <a:cubicBezTo>
                  <a:pt x="4973" y="39265"/>
                  <a:pt x="22781" y="14312"/>
                  <a:pt x="49221" y="8706"/>
                </a:cubicBezTo>
                <a:cubicBezTo>
                  <a:pt x="75662" y="3100"/>
                  <a:pt x="101990" y="18695"/>
                  <a:pt x="109903" y="44650"/>
                </a:cubicBezTo>
                <a:lnTo>
                  <a:pt x="117599" y="43766"/>
                </a:lnTo>
                <a:lnTo>
                  <a:pt x="108040" y="54480"/>
                </a:lnTo>
                <a:lnTo>
                  <a:pt x="94464" y="46424"/>
                </a:lnTo>
                <a:lnTo>
                  <a:pt x="102150" y="45541"/>
                </a:lnTo>
                <a:cubicBezTo>
                  <a:pt x="94781" y="23611"/>
                  <a:pt x="72135" y="10920"/>
                  <a:pt x="49821" y="16216"/>
                </a:cubicBezTo>
                <a:cubicBezTo>
                  <a:pt x="27508" y="21511"/>
                  <a:pt x="12822" y="43063"/>
                  <a:pt x="15887" y="66014"/>
                </a:cubicBezTo>
                <a:cubicBezTo>
                  <a:pt x="18952" y="88966"/>
                  <a:pt x="38766" y="105814"/>
                  <a:pt x="61671" y="104944"/>
                </a:cubicBezTo>
                <a:cubicBezTo>
                  <a:pt x="84576" y="104075"/>
                  <a:pt x="103083" y="85773"/>
                  <a:pt x="104435" y="6265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8"/>
          <p:cNvSpPr/>
          <p:nvPr/>
        </p:nvSpPr>
        <p:spPr>
          <a:xfrm rot="-6978000">
            <a:off x="3059280" y="2498400"/>
            <a:ext cx="143280" cy="147600"/>
          </a:xfrm>
          <a:custGeom>
            <a:rect b="b" l="l" r="r" t="t"/>
            <a:pathLst>
              <a:path extrusionOk="0" h="120000" w="120000">
                <a:moveTo>
                  <a:pt x="112098" y="63112"/>
                </a:moveTo>
                <a:cubicBezTo>
                  <a:pt x="110494" y="90208"/>
                  <a:pt x="88564" y="111593"/>
                  <a:pt x="61552" y="112401"/>
                </a:cubicBezTo>
                <a:cubicBezTo>
                  <a:pt x="34541" y="113208"/>
                  <a:pt x="11383" y="93171"/>
                  <a:pt x="8178" y="66218"/>
                </a:cubicBezTo>
                <a:cubicBezTo>
                  <a:pt x="4973" y="39265"/>
                  <a:pt x="22781" y="14312"/>
                  <a:pt x="49221" y="8706"/>
                </a:cubicBezTo>
                <a:cubicBezTo>
                  <a:pt x="75662" y="3100"/>
                  <a:pt x="101990" y="18695"/>
                  <a:pt x="109903" y="44650"/>
                </a:cubicBezTo>
                <a:lnTo>
                  <a:pt x="117599" y="43766"/>
                </a:lnTo>
                <a:lnTo>
                  <a:pt x="108040" y="54480"/>
                </a:lnTo>
                <a:lnTo>
                  <a:pt x="94464" y="46424"/>
                </a:lnTo>
                <a:lnTo>
                  <a:pt x="102150" y="45541"/>
                </a:lnTo>
                <a:cubicBezTo>
                  <a:pt x="94781" y="23611"/>
                  <a:pt x="72135" y="10920"/>
                  <a:pt x="49821" y="16216"/>
                </a:cubicBezTo>
                <a:cubicBezTo>
                  <a:pt x="27508" y="21511"/>
                  <a:pt x="12822" y="43063"/>
                  <a:pt x="15887" y="66014"/>
                </a:cubicBezTo>
                <a:cubicBezTo>
                  <a:pt x="18952" y="88966"/>
                  <a:pt x="38766" y="105814"/>
                  <a:pt x="61671" y="104944"/>
                </a:cubicBezTo>
                <a:cubicBezTo>
                  <a:pt x="84576" y="104075"/>
                  <a:pt x="103083" y="85773"/>
                  <a:pt x="104435" y="6265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8"/>
          <p:cNvSpPr/>
          <p:nvPr/>
        </p:nvSpPr>
        <p:spPr>
          <a:xfrm>
            <a:off x="5438880" y="730440"/>
            <a:ext cx="1694520" cy="1104840"/>
          </a:xfrm>
          <a:prstGeom prst="rect">
            <a:avLst/>
          </a:prstGeom>
          <a:noFill/>
          <a:ln cap="flat" cmpd="sng" w="19075">
            <a:solidFill>
              <a:srgbClr val="6AA84F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8"/>
          <p:cNvSpPr/>
          <p:nvPr/>
        </p:nvSpPr>
        <p:spPr>
          <a:xfrm>
            <a:off x="4276800" y="1635840"/>
            <a:ext cx="942120" cy="37512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Serv. pr. E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8"/>
          <p:cNvSpPr/>
          <p:nvPr/>
        </p:nvSpPr>
        <p:spPr>
          <a:xfrm>
            <a:off x="4255560" y="2584080"/>
            <a:ext cx="942120" cy="42048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Serv. pr. F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8"/>
          <p:cNvSpPr/>
          <p:nvPr/>
        </p:nvSpPr>
        <p:spPr>
          <a:xfrm>
            <a:off x="3539160" y="2648520"/>
            <a:ext cx="465120" cy="29160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200" name="Google Shape;200;p28"/>
          <p:cNvSpPr/>
          <p:nvPr/>
        </p:nvSpPr>
        <p:spPr>
          <a:xfrm flipH="1" rot="10800000">
            <a:off x="3538080" y="2502720"/>
            <a:ext cx="456120" cy="61344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201" name="Google Shape;201;p28"/>
          <p:cNvSpPr/>
          <p:nvPr/>
        </p:nvSpPr>
        <p:spPr>
          <a:xfrm rot="-6978000">
            <a:off x="136080" y="2080800"/>
            <a:ext cx="143280" cy="147600"/>
          </a:xfrm>
          <a:custGeom>
            <a:rect b="b" l="l" r="r" t="t"/>
            <a:pathLst>
              <a:path extrusionOk="0" h="120000" w="120000">
                <a:moveTo>
                  <a:pt x="112098" y="63112"/>
                </a:moveTo>
                <a:cubicBezTo>
                  <a:pt x="110494" y="90208"/>
                  <a:pt x="88564" y="111593"/>
                  <a:pt x="61552" y="112401"/>
                </a:cubicBezTo>
                <a:cubicBezTo>
                  <a:pt x="34541" y="113208"/>
                  <a:pt x="11383" y="93171"/>
                  <a:pt x="8178" y="66218"/>
                </a:cubicBezTo>
                <a:cubicBezTo>
                  <a:pt x="4973" y="39265"/>
                  <a:pt x="22781" y="14312"/>
                  <a:pt x="49221" y="8706"/>
                </a:cubicBezTo>
                <a:cubicBezTo>
                  <a:pt x="75662" y="3100"/>
                  <a:pt x="101990" y="18695"/>
                  <a:pt x="109903" y="44650"/>
                </a:cubicBezTo>
                <a:lnTo>
                  <a:pt x="117599" y="43766"/>
                </a:lnTo>
                <a:lnTo>
                  <a:pt x="108040" y="54480"/>
                </a:lnTo>
                <a:lnTo>
                  <a:pt x="94464" y="46424"/>
                </a:lnTo>
                <a:lnTo>
                  <a:pt x="102150" y="45541"/>
                </a:lnTo>
                <a:cubicBezTo>
                  <a:pt x="94781" y="23611"/>
                  <a:pt x="72135" y="10920"/>
                  <a:pt x="49821" y="16216"/>
                </a:cubicBezTo>
                <a:cubicBezTo>
                  <a:pt x="27508" y="21511"/>
                  <a:pt x="12822" y="43063"/>
                  <a:pt x="15887" y="66014"/>
                </a:cubicBezTo>
                <a:cubicBezTo>
                  <a:pt x="18952" y="88966"/>
                  <a:pt x="38766" y="105814"/>
                  <a:pt x="61671" y="104944"/>
                </a:cubicBezTo>
                <a:cubicBezTo>
                  <a:pt x="84576" y="104075"/>
                  <a:pt x="103083" y="85773"/>
                  <a:pt x="104435" y="6265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8"/>
          <p:cNvSpPr/>
          <p:nvPr/>
        </p:nvSpPr>
        <p:spPr>
          <a:xfrm>
            <a:off x="5500800" y="3873960"/>
            <a:ext cx="1622520" cy="615240"/>
          </a:xfrm>
          <a:prstGeom prst="rect">
            <a:avLst/>
          </a:prstGeom>
          <a:noFill/>
          <a:ln cap="flat" cmpd="sng" w="19075">
            <a:solidFill>
              <a:srgbClr val="6AA84F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28"/>
          <p:cNvSpPr/>
          <p:nvPr/>
        </p:nvSpPr>
        <p:spPr>
          <a:xfrm>
            <a:off x="5529600" y="864000"/>
            <a:ext cx="1569240" cy="870840"/>
          </a:xfrm>
          <a:prstGeom prst="roundRect">
            <a:avLst>
              <a:gd fmla="val 16667" name="adj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8"/>
          <p:cNvSpPr/>
          <p:nvPr/>
        </p:nvSpPr>
        <p:spPr>
          <a:xfrm>
            <a:off x="5568840" y="901080"/>
            <a:ext cx="1491480" cy="78732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 provider J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8"/>
          <p:cNvSpPr/>
          <p:nvPr/>
        </p:nvSpPr>
        <p:spPr>
          <a:xfrm rot="-6978000">
            <a:off x="7021800" y="1203120"/>
            <a:ext cx="143280" cy="147600"/>
          </a:xfrm>
          <a:custGeom>
            <a:rect b="b" l="l" r="r" t="t"/>
            <a:pathLst>
              <a:path extrusionOk="0" h="120000" w="120000">
                <a:moveTo>
                  <a:pt x="112098" y="63112"/>
                </a:moveTo>
                <a:cubicBezTo>
                  <a:pt x="110494" y="90208"/>
                  <a:pt x="88564" y="111593"/>
                  <a:pt x="61552" y="112401"/>
                </a:cubicBezTo>
                <a:cubicBezTo>
                  <a:pt x="34541" y="113208"/>
                  <a:pt x="11383" y="93171"/>
                  <a:pt x="8178" y="66218"/>
                </a:cubicBezTo>
                <a:cubicBezTo>
                  <a:pt x="4973" y="39265"/>
                  <a:pt x="22781" y="14312"/>
                  <a:pt x="49221" y="8706"/>
                </a:cubicBezTo>
                <a:cubicBezTo>
                  <a:pt x="75662" y="3100"/>
                  <a:pt x="101990" y="18695"/>
                  <a:pt x="109903" y="44650"/>
                </a:cubicBezTo>
                <a:lnTo>
                  <a:pt x="117599" y="43766"/>
                </a:lnTo>
                <a:lnTo>
                  <a:pt x="108040" y="54480"/>
                </a:lnTo>
                <a:lnTo>
                  <a:pt x="94464" y="46424"/>
                </a:lnTo>
                <a:lnTo>
                  <a:pt x="102150" y="45541"/>
                </a:lnTo>
                <a:cubicBezTo>
                  <a:pt x="94781" y="23611"/>
                  <a:pt x="72135" y="10920"/>
                  <a:pt x="49821" y="16216"/>
                </a:cubicBezTo>
                <a:cubicBezTo>
                  <a:pt x="27508" y="21511"/>
                  <a:pt x="12822" y="43063"/>
                  <a:pt x="15887" y="66014"/>
                </a:cubicBezTo>
                <a:cubicBezTo>
                  <a:pt x="18952" y="88966"/>
                  <a:pt x="38766" y="105814"/>
                  <a:pt x="61671" y="104944"/>
                </a:cubicBezTo>
                <a:cubicBezTo>
                  <a:pt x="84576" y="104075"/>
                  <a:pt x="103083" y="85773"/>
                  <a:pt x="104435" y="6265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28"/>
          <p:cNvSpPr/>
          <p:nvPr/>
        </p:nvSpPr>
        <p:spPr>
          <a:xfrm>
            <a:off x="5544000" y="2852280"/>
            <a:ext cx="1540440" cy="905040"/>
          </a:xfrm>
          <a:prstGeom prst="roundRect">
            <a:avLst>
              <a:gd fmla="val 16667" name="adj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8"/>
          <p:cNvSpPr/>
          <p:nvPr/>
        </p:nvSpPr>
        <p:spPr>
          <a:xfrm>
            <a:off x="5587200" y="2894400"/>
            <a:ext cx="1456560" cy="82044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 provider L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8"/>
          <p:cNvSpPr/>
          <p:nvPr/>
        </p:nvSpPr>
        <p:spPr>
          <a:xfrm>
            <a:off x="91440" y="3651480"/>
            <a:ext cx="250920" cy="106200"/>
          </a:xfrm>
          <a:prstGeom prst="roundRect">
            <a:avLst>
              <a:gd fmla="val 16667" name="adj"/>
            </a:avLst>
          </a:prstGeom>
          <a:noFill/>
          <a:ln cap="flat" cmpd="sng" w="28425">
            <a:solidFill>
              <a:srgbClr val="F6B2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8"/>
          <p:cNvSpPr/>
          <p:nvPr/>
        </p:nvSpPr>
        <p:spPr>
          <a:xfrm>
            <a:off x="306360" y="3548520"/>
            <a:ext cx="1694520" cy="3049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profit/commercial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28"/>
          <p:cNvSpPr/>
          <p:nvPr/>
        </p:nvSpPr>
        <p:spPr>
          <a:xfrm>
            <a:off x="5510880" y="2804400"/>
            <a:ext cx="1622520" cy="1061280"/>
          </a:xfrm>
          <a:prstGeom prst="rect">
            <a:avLst/>
          </a:prstGeom>
          <a:noFill/>
          <a:ln cap="flat" cmpd="sng" w="19075">
            <a:solidFill>
              <a:srgbClr val="6AA84F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8"/>
          <p:cNvSpPr/>
          <p:nvPr/>
        </p:nvSpPr>
        <p:spPr>
          <a:xfrm>
            <a:off x="2160360" y="4627080"/>
            <a:ext cx="3161160" cy="50256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8"/>
          <p:cNvSpPr/>
          <p:nvPr/>
        </p:nvSpPr>
        <p:spPr>
          <a:xfrm>
            <a:off x="2279160" y="4755960"/>
            <a:ext cx="1594440" cy="33552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Institutional publisher F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28"/>
          <p:cNvSpPr/>
          <p:nvPr/>
        </p:nvSpPr>
        <p:spPr>
          <a:xfrm>
            <a:off x="2252520" y="4612680"/>
            <a:ext cx="1867680" cy="145080"/>
          </a:xfrm>
          <a:prstGeom prst="rect">
            <a:avLst/>
          </a:prstGeom>
          <a:noFill/>
          <a:ln>
            <a:noFill/>
          </a:ln>
        </p:spPr>
        <p:txBody>
          <a:bodyPr anchorCtr="0" anchor="t" bIns="18000" lIns="91425" spcFirstLastPara="1" rIns="91425" wrap="square" tIns="18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 6</a:t>
            </a:r>
            <a:endParaRPr b="0" i="0" sz="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28"/>
          <p:cNvSpPr/>
          <p:nvPr/>
        </p:nvSpPr>
        <p:spPr>
          <a:xfrm>
            <a:off x="4183920" y="3869640"/>
            <a:ext cx="1321560" cy="615240"/>
          </a:xfrm>
          <a:prstGeom prst="rect">
            <a:avLst/>
          </a:prstGeom>
          <a:noFill/>
          <a:ln cap="flat" cmpd="sng" w="19075">
            <a:solidFill>
              <a:srgbClr val="6AA84F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8"/>
          <p:cNvSpPr/>
          <p:nvPr/>
        </p:nvSpPr>
        <p:spPr>
          <a:xfrm rot="10800000">
            <a:off x="4004640" y="2940480"/>
            <a:ext cx="272160" cy="13507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216" name="Google Shape;216;p28"/>
          <p:cNvSpPr/>
          <p:nvPr/>
        </p:nvSpPr>
        <p:spPr>
          <a:xfrm flipH="1">
            <a:off x="3873960" y="4868280"/>
            <a:ext cx="402480" cy="565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217" name="Google Shape;217;p28"/>
          <p:cNvSpPr/>
          <p:nvPr/>
        </p:nvSpPr>
        <p:spPr>
          <a:xfrm>
            <a:off x="2013840" y="693000"/>
            <a:ext cx="5195880" cy="3845520"/>
          </a:xfrm>
          <a:custGeom>
            <a:rect b="b" l="l" r="r" t="t"/>
            <a:pathLst>
              <a:path extrusionOk="0" h="153835" w="207854">
                <a:moveTo>
                  <a:pt x="0" y="0"/>
                </a:moveTo>
                <a:lnTo>
                  <a:pt x="0" y="130114"/>
                </a:lnTo>
                <a:lnTo>
                  <a:pt x="84786" y="130114"/>
                </a:lnTo>
                <a:lnTo>
                  <a:pt x="85020" y="153835"/>
                </a:lnTo>
                <a:lnTo>
                  <a:pt x="207854" y="153835"/>
                </a:lnTo>
                <a:lnTo>
                  <a:pt x="207854" y="0"/>
                </a:lnTo>
                <a:close/>
              </a:path>
            </a:pathLst>
          </a:custGeom>
          <a:noFill/>
          <a:ln cap="flat" cmpd="sng" w="190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28"/>
          <p:cNvSpPr/>
          <p:nvPr/>
        </p:nvSpPr>
        <p:spPr>
          <a:xfrm>
            <a:off x="7449120" y="1941840"/>
            <a:ext cx="1540440" cy="825120"/>
          </a:xfrm>
          <a:prstGeom prst="roundRect">
            <a:avLst>
              <a:gd fmla="val 16667" name="adj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8"/>
          <p:cNvSpPr/>
          <p:nvPr/>
        </p:nvSpPr>
        <p:spPr>
          <a:xfrm>
            <a:off x="7492320" y="1990440"/>
            <a:ext cx="1456560" cy="73368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 provider Q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8"/>
          <p:cNvSpPr/>
          <p:nvPr/>
        </p:nvSpPr>
        <p:spPr>
          <a:xfrm>
            <a:off x="8220600" y="2724480"/>
            <a:ext cx="360" cy="3373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221" name="Google Shape;221;p28"/>
          <p:cNvSpPr/>
          <p:nvPr/>
        </p:nvSpPr>
        <p:spPr>
          <a:xfrm flipH="1">
            <a:off x="3872520" y="4247280"/>
            <a:ext cx="1694520" cy="67752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med" w="med" type="triangle"/>
          </a:ln>
        </p:spPr>
      </p:sp>
      <p:sp>
        <p:nvSpPr>
          <p:cNvPr id="222" name="Google Shape;222;p28"/>
          <p:cNvSpPr/>
          <p:nvPr/>
        </p:nvSpPr>
        <p:spPr>
          <a:xfrm>
            <a:off x="4276800" y="4714200"/>
            <a:ext cx="942120" cy="307440"/>
          </a:xfrm>
          <a:prstGeom prst="roundRect">
            <a:avLst>
              <a:gd fmla="val 16667" name="adj"/>
            </a:avLst>
          </a:prstGeom>
          <a:solidFill>
            <a:srgbClr val="C27B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Serv. pr. P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8"/>
          <p:cNvSpPr/>
          <p:nvPr/>
        </p:nvSpPr>
        <p:spPr>
          <a:xfrm>
            <a:off x="4276800" y="4137120"/>
            <a:ext cx="942120" cy="307440"/>
          </a:xfrm>
          <a:prstGeom prst="roundRect">
            <a:avLst>
              <a:gd fmla="val 16667" name="adj"/>
            </a:avLst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Serv. pr. H</a:t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1880"/>
            <a:ext cx="661680" cy="663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1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9720" y="1517400"/>
            <a:ext cx="1062720" cy="316332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9"/>
          <p:cNvSpPr/>
          <p:nvPr/>
        </p:nvSpPr>
        <p:spPr>
          <a:xfrm>
            <a:off x="-7200" y="-14760"/>
            <a:ext cx="9150480" cy="677520"/>
          </a:xfrm>
          <a:prstGeom prst="rect">
            <a:avLst/>
          </a:prstGeom>
          <a:solidFill>
            <a:srgbClr val="F9A01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9"/>
          <p:cNvSpPr/>
          <p:nvPr/>
        </p:nvSpPr>
        <p:spPr>
          <a:xfrm>
            <a:off x="662040" y="-5040"/>
            <a:ext cx="6030000" cy="650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1155CC"/>
                </a:solidFill>
                <a:latin typeface="Trebuchet MS"/>
                <a:ea typeface="Trebuchet MS"/>
                <a:cs typeface="Trebuchet MS"/>
                <a:sym typeface="Trebuchet MS"/>
              </a:rPr>
              <a:t>Publishing and service providers</a:t>
            </a:r>
            <a:endParaRPr b="0" i="0" sz="3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29"/>
          <p:cNvSpPr/>
          <p:nvPr/>
        </p:nvSpPr>
        <p:spPr>
          <a:xfrm>
            <a:off x="6507360" y="0"/>
            <a:ext cx="2639160" cy="650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00" u="none" cap="none" strike="noStrike">
                <a:solidFill>
                  <a:srgbClr val="1155CC"/>
                </a:solidFill>
                <a:latin typeface="Trebuchet MS"/>
                <a:ea typeface="Trebuchet MS"/>
                <a:cs typeface="Trebuchet MS"/>
                <a:sym typeface="Trebuchet MS"/>
              </a:rPr>
              <a:t>(for journals, but adaptable to other publication/output types)</a:t>
            </a:r>
            <a:endParaRPr b="0" i="0" sz="13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3" name="Google Shape;233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-11880"/>
            <a:ext cx="661680" cy="6631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4" name="Google Shape;234;p29"/>
          <p:cNvGrpSpPr/>
          <p:nvPr/>
        </p:nvGrpSpPr>
        <p:grpSpPr>
          <a:xfrm>
            <a:off x="4170960" y="654840"/>
            <a:ext cx="2113920" cy="4275360"/>
            <a:chOff x="4170960" y="654840"/>
            <a:chExt cx="2113920" cy="4275360"/>
          </a:xfrm>
        </p:grpSpPr>
        <p:sp>
          <p:nvSpPr>
            <p:cNvPr id="235" name="Google Shape;235;p29"/>
            <p:cNvSpPr/>
            <p:nvPr/>
          </p:nvSpPr>
          <p:spPr>
            <a:xfrm>
              <a:off x="4465080" y="3535920"/>
              <a:ext cx="1607040" cy="836280"/>
            </a:xfrm>
            <a:prstGeom prst="roundRect">
              <a:avLst>
                <a:gd fmla="val 16667" name="adj"/>
              </a:avLst>
            </a:prstGeom>
            <a:solidFill>
              <a:srgbClr val="EEEEEE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Google Shape;236;p29"/>
            <p:cNvSpPr/>
            <p:nvPr/>
          </p:nvSpPr>
          <p:spPr>
            <a:xfrm>
              <a:off x="4465080" y="1038240"/>
              <a:ext cx="1607040" cy="2421000"/>
            </a:xfrm>
            <a:prstGeom prst="roundRect">
              <a:avLst>
                <a:gd fmla="val 16667" name="adj"/>
              </a:avLst>
            </a:prstGeom>
            <a:solidFill>
              <a:srgbClr val="EEEEEE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p29"/>
            <p:cNvSpPr/>
            <p:nvPr/>
          </p:nvSpPr>
          <p:spPr>
            <a:xfrm>
              <a:off x="4170960" y="1493280"/>
              <a:ext cx="2113920" cy="396360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diamond journal A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29"/>
            <p:cNvSpPr/>
            <p:nvPr/>
          </p:nvSpPr>
          <p:spPr>
            <a:xfrm>
              <a:off x="4170960" y="2164680"/>
              <a:ext cx="2113920" cy="396360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diamond journal B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29"/>
            <p:cNvSpPr/>
            <p:nvPr/>
          </p:nvSpPr>
          <p:spPr>
            <a:xfrm>
              <a:off x="4170960" y="2892240"/>
              <a:ext cx="2113920" cy="396360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diamond journal C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29"/>
            <p:cNvSpPr/>
            <p:nvPr/>
          </p:nvSpPr>
          <p:spPr>
            <a:xfrm>
              <a:off x="4170960" y="3619440"/>
              <a:ext cx="2113920" cy="396360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diamond journal D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29"/>
            <p:cNvSpPr/>
            <p:nvPr/>
          </p:nvSpPr>
          <p:spPr>
            <a:xfrm>
              <a:off x="4464720" y="1038240"/>
              <a:ext cx="1607040" cy="608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Journal platform 1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29"/>
            <p:cNvSpPr/>
            <p:nvPr/>
          </p:nvSpPr>
          <p:spPr>
            <a:xfrm>
              <a:off x="4736880" y="654840"/>
              <a:ext cx="1062720" cy="3963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journals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29"/>
            <p:cNvSpPr/>
            <p:nvPr/>
          </p:nvSpPr>
          <p:spPr>
            <a:xfrm>
              <a:off x="4464720" y="4010040"/>
              <a:ext cx="1607040" cy="608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Journal platform 2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29"/>
            <p:cNvSpPr/>
            <p:nvPr/>
          </p:nvSpPr>
          <p:spPr>
            <a:xfrm>
              <a:off x="4170960" y="4533840"/>
              <a:ext cx="2113920" cy="396360"/>
            </a:xfrm>
            <a:prstGeom prst="rect">
              <a:avLst/>
            </a:prstGeom>
            <a:solidFill>
              <a:srgbClr val="FCE5CD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diamond journal E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5" name="Google Shape;245;p29"/>
          <p:cNvGrpSpPr/>
          <p:nvPr/>
        </p:nvGrpSpPr>
        <p:grpSpPr>
          <a:xfrm>
            <a:off x="969840" y="648000"/>
            <a:ext cx="2534040" cy="1082880"/>
            <a:chOff x="969840" y="648000"/>
            <a:chExt cx="2534040" cy="1082880"/>
          </a:xfrm>
        </p:grpSpPr>
        <p:sp>
          <p:nvSpPr>
            <p:cNvPr id="246" name="Google Shape;246;p29"/>
            <p:cNvSpPr/>
            <p:nvPr/>
          </p:nvSpPr>
          <p:spPr>
            <a:xfrm>
              <a:off x="1155960" y="972000"/>
              <a:ext cx="2193840" cy="466200"/>
            </a:xfrm>
            <a:prstGeom prst="roundRect">
              <a:avLst>
                <a:gd fmla="val 16667" name="adj"/>
              </a:avLst>
            </a:prstGeom>
            <a:gradFill>
              <a:gsLst>
                <a:gs pos="0">
                  <a:srgbClr val="38761D"/>
                </a:gs>
                <a:gs pos="100000">
                  <a:srgbClr val="6AA84F"/>
                </a:gs>
              </a:gsLst>
              <a:lin ang="5400000" scaled="0"/>
            </a:gra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7" name="Google Shape;247;p29"/>
            <p:cNvGrpSpPr/>
            <p:nvPr/>
          </p:nvGrpSpPr>
          <p:grpSpPr>
            <a:xfrm>
              <a:off x="969840" y="648000"/>
              <a:ext cx="2534040" cy="1082880"/>
              <a:chOff x="969840" y="648000"/>
              <a:chExt cx="2534040" cy="1082880"/>
            </a:xfrm>
          </p:grpSpPr>
          <p:sp>
            <p:nvSpPr>
              <p:cNvPr id="248" name="Google Shape;248;p29"/>
              <p:cNvSpPr/>
              <p:nvPr/>
            </p:nvSpPr>
            <p:spPr>
              <a:xfrm>
                <a:off x="1154880" y="900000"/>
                <a:ext cx="2349000" cy="73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ownership of title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ownership of assets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9" name="Google Shape;249;p29"/>
              <p:cNvSpPr/>
              <p:nvPr/>
            </p:nvSpPr>
            <p:spPr>
              <a:xfrm>
                <a:off x="969840" y="648000"/>
                <a:ext cx="2528280" cy="396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ownership </a:t>
                </a:r>
                <a:endParaRPr b="0" i="0" sz="14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0" name="Google Shape;250;p29"/>
              <p:cNvSpPr/>
              <p:nvPr/>
            </p:nvSpPr>
            <p:spPr>
              <a:xfrm>
                <a:off x="1154880" y="1365120"/>
                <a:ext cx="2349000" cy="3657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(right to content)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51" name="Google Shape;251;p29"/>
          <p:cNvGrpSpPr/>
          <p:nvPr/>
        </p:nvGrpSpPr>
        <p:grpSpPr>
          <a:xfrm>
            <a:off x="971280" y="1562400"/>
            <a:ext cx="2711880" cy="1378800"/>
            <a:chOff x="971280" y="1562400"/>
            <a:chExt cx="2711880" cy="1378800"/>
          </a:xfrm>
        </p:grpSpPr>
        <p:sp>
          <p:nvSpPr>
            <p:cNvPr id="252" name="Google Shape;252;p29"/>
            <p:cNvSpPr/>
            <p:nvPr/>
          </p:nvSpPr>
          <p:spPr>
            <a:xfrm>
              <a:off x="1155960" y="1893240"/>
              <a:ext cx="2193840" cy="990720"/>
            </a:xfrm>
            <a:prstGeom prst="roundRect">
              <a:avLst>
                <a:gd fmla="val 16667" name="adj"/>
              </a:avLst>
            </a:prstGeom>
            <a:gradFill>
              <a:gsLst>
                <a:gs pos="0">
                  <a:srgbClr val="6AA84F"/>
                </a:gs>
                <a:gs pos="100000">
                  <a:srgbClr val="93C47D"/>
                </a:gs>
              </a:gsLst>
              <a:lin ang="5400000" scaled="0"/>
            </a:gra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3" name="Google Shape;253;p29"/>
            <p:cNvGrpSpPr/>
            <p:nvPr/>
          </p:nvGrpSpPr>
          <p:grpSpPr>
            <a:xfrm>
              <a:off x="971280" y="1562400"/>
              <a:ext cx="2711880" cy="1378800"/>
              <a:chOff x="971280" y="1562400"/>
              <a:chExt cx="2711880" cy="1378800"/>
            </a:xfrm>
          </p:grpSpPr>
          <p:sp>
            <p:nvSpPr>
              <p:cNvPr id="254" name="Google Shape;254;p29"/>
              <p:cNvSpPr/>
              <p:nvPr/>
            </p:nvSpPr>
            <p:spPr>
              <a:xfrm>
                <a:off x="1154880" y="1845360"/>
                <a:ext cx="2528280" cy="1095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appoint editorial board 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decide OA model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choose service providers 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decide acceptance criteria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decide peer review model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" name="Google Shape;255;p29"/>
              <p:cNvSpPr/>
              <p:nvPr/>
            </p:nvSpPr>
            <p:spPr>
              <a:xfrm>
                <a:off x="971280" y="1562400"/>
                <a:ext cx="2639160" cy="396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governance</a:t>
                </a:r>
                <a:endParaRPr b="0" i="0" sz="14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56" name="Google Shape;256;p29"/>
          <p:cNvSpPr/>
          <p:nvPr/>
        </p:nvSpPr>
        <p:spPr>
          <a:xfrm rot="-5400000">
            <a:off x="205920" y="1030680"/>
            <a:ext cx="1062720" cy="3963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OWNED 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7" name="Google Shape;257;p29"/>
          <p:cNvGrpSpPr/>
          <p:nvPr/>
        </p:nvGrpSpPr>
        <p:grpSpPr>
          <a:xfrm>
            <a:off x="971280" y="2826000"/>
            <a:ext cx="2532600" cy="1026360"/>
            <a:chOff x="971280" y="2826000"/>
            <a:chExt cx="2532600" cy="1026360"/>
          </a:xfrm>
        </p:grpSpPr>
        <p:sp>
          <p:nvSpPr>
            <p:cNvPr id="258" name="Google Shape;258;p29"/>
            <p:cNvSpPr/>
            <p:nvPr/>
          </p:nvSpPr>
          <p:spPr>
            <a:xfrm>
              <a:off x="1155960" y="3171600"/>
              <a:ext cx="2193840" cy="642600"/>
            </a:xfrm>
            <a:prstGeom prst="roundRect">
              <a:avLst>
                <a:gd fmla="val 16667" name="adj"/>
              </a:avLst>
            </a:prstGeom>
            <a:solidFill>
              <a:srgbClr val="B6D7A8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9" name="Google Shape;259;p29"/>
            <p:cNvGrpSpPr/>
            <p:nvPr/>
          </p:nvGrpSpPr>
          <p:grpSpPr>
            <a:xfrm>
              <a:off x="971280" y="2826000"/>
              <a:ext cx="2532600" cy="1026360"/>
              <a:chOff x="971280" y="2826000"/>
              <a:chExt cx="2532600" cy="1026360"/>
            </a:xfrm>
          </p:grpSpPr>
          <p:sp>
            <p:nvSpPr>
              <p:cNvPr id="260" name="Google Shape;260;p29"/>
              <p:cNvSpPr/>
              <p:nvPr/>
            </p:nvSpPr>
            <p:spPr>
              <a:xfrm>
                <a:off x="1154880" y="3121560"/>
                <a:ext cx="2349000" cy="73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editorial review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organize peer review 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- accept/reject decisions</a:t>
                </a:r>
                <a:endParaRPr b="0" i="0" sz="12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" name="Google Shape;261;p29"/>
              <p:cNvSpPr/>
              <p:nvPr/>
            </p:nvSpPr>
            <p:spPr>
              <a:xfrm>
                <a:off x="971280" y="2826000"/>
                <a:ext cx="1715760" cy="396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editorial</a:t>
                </a:r>
                <a:endParaRPr b="0" i="0" sz="1400" u="none" cap="none" strike="noStrike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62" name="Google Shape;262;p29"/>
          <p:cNvGrpSpPr/>
          <p:nvPr/>
        </p:nvGrpSpPr>
        <p:grpSpPr>
          <a:xfrm>
            <a:off x="456480" y="2229120"/>
            <a:ext cx="546480" cy="1062720"/>
            <a:chOff x="456480" y="2229120"/>
            <a:chExt cx="546480" cy="1062720"/>
          </a:xfrm>
        </p:grpSpPr>
        <p:sp>
          <p:nvSpPr>
            <p:cNvPr id="263" name="Google Shape;263;p29"/>
            <p:cNvSpPr/>
            <p:nvPr/>
          </p:nvSpPr>
          <p:spPr>
            <a:xfrm rot="-5400000">
              <a:off x="321840" y="2471760"/>
              <a:ext cx="665640" cy="3963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LED 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29"/>
            <p:cNvSpPr/>
            <p:nvPr/>
          </p:nvSpPr>
          <p:spPr>
            <a:xfrm>
              <a:off x="862920" y="2229120"/>
              <a:ext cx="140040" cy="1062720"/>
            </a:xfrm>
            <a:prstGeom prst="leftBrace">
              <a:avLst>
                <a:gd fmla="val 50000" name="adj1"/>
                <a:gd fmla="val 50000" name="adj2"/>
              </a:avLst>
            </a:prstGeom>
            <a:noFill/>
            <a:ln cap="flat" cmpd="sng" w="19075">
              <a:solidFill>
                <a:srgbClr val="38761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5" name="Google Shape;265;p29"/>
          <p:cNvGrpSpPr/>
          <p:nvPr/>
        </p:nvGrpSpPr>
        <p:grpSpPr>
          <a:xfrm>
            <a:off x="-180" y="1064340"/>
            <a:ext cx="469620" cy="1699740"/>
            <a:chOff x="-180" y="1064340"/>
            <a:chExt cx="469620" cy="1699740"/>
          </a:xfrm>
        </p:grpSpPr>
        <p:sp>
          <p:nvSpPr>
            <p:cNvPr id="266" name="Google Shape;266;p29"/>
            <p:cNvSpPr/>
            <p:nvPr/>
          </p:nvSpPr>
          <p:spPr>
            <a:xfrm rot="-5400000">
              <a:off x="-605520" y="1669680"/>
              <a:ext cx="1607040" cy="3963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CONTROLLED 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29"/>
            <p:cNvSpPr/>
            <p:nvPr/>
          </p:nvSpPr>
          <p:spPr>
            <a:xfrm>
              <a:off x="329400" y="1162440"/>
              <a:ext cx="140040" cy="1601640"/>
            </a:xfrm>
            <a:prstGeom prst="leftBrace">
              <a:avLst>
                <a:gd fmla="val 50000" name="adj1"/>
                <a:gd fmla="val 50000" name="adj2"/>
              </a:avLst>
            </a:prstGeom>
            <a:noFill/>
            <a:ln cap="flat" cmpd="sng" w="19075">
              <a:solidFill>
                <a:srgbClr val="38761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8" name="Google Shape;268;p29"/>
          <p:cNvGrpSpPr/>
          <p:nvPr/>
        </p:nvGrpSpPr>
        <p:grpSpPr>
          <a:xfrm>
            <a:off x="971280" y="3762000"/>
            <a:ext cx="2711880" cy="1383840"/>
            <a:chOff x="971280" y="3762000"/>
            <a:chExt cx="2711880" cy="1383840"/>
          </a:xfrm>
        </p:grpSpPr>
        <p:sp>
          <p:nvSpPr>
            <p:cNvPr id="269" name="Google Shape;269;p29"/>
            <p:cNvSpPr/>
            <p:nvPr/>
          </p:nvSpPr>
          <p:spPr>
            <a:xfrm>
              <a:off x="1155960" y="4100040"/>
              <a:ext cx="2193840" cy="990720"/>
            </a:xfrm>
            <a:prstGeom prst="roundRect">
              <a:avLst>
                <a:gd fmla="val 16667" name="adj"/>
              </a:avLst>
            </a:prstGeom>
            <a:solidFill>
              <a:srgbClr val="D9EAD3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29"/>
            <p:cNvSpPr/>
            <p:nvPr/>
          </p:nvSpPr>
          <p:spPr>
            <a:xfrm>
              <a:off x="1154880" y="4050000"/>
              <a:ext cx="2528280" cy="10958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production activities</a:t>
              </a:r>
              <a:endParaRPr b="0" i="0" sz="1200" u="none" cap="none" strike="noStrike"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IT activities</a:t>
              </a:r>
              <a:endParaRPr b="0" i="0" sz="1200" u="none" cap="none" strike="noStrike"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communication activities</a:t>
              </a:r>
              <a:endParaRPr b="0" i="0" sz="1200" u="none" cap="none" strike="noStrike"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administrative and financial</a:t>
              </a:r>
              <a:br>
                <a:rPr b="0" i="0" lang="en-US" sz="1800" u="none" cap="none" strike="noStrike"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 activities</a:t>
              </a:r>
              <a:endParaRPr b="0" i="0" sz="12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29"/>
            <p:cNvSpPr/>
            <p:nvPr/>
          </p:nvSpPr>
          <p:spPr>
            <a:xfrm>
              <a:off x="971280" y="3762000"/>
              <a:ext cx="1715760" cy="3963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operational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2" name="Google Shape;272;p29"/>
          <p:cNvGrpSpPr/>
          <p:nvPr/>
        </p:nvGrpSpPr>
        <p:grpSpPr>
          <a:xfrm>
            <a:off x="462960" y="3096000"/>
            <a:ext cx="540000" cy="1447560"/>
            <a:chOff x="462960" y="3096000"/>
            <a:chExt cx="540000" cy="1447560"/>
          </a:xfrm>
        </p:grpSpPr>
        <p:sp>
          <p:nvSpPr>
            <p:cNvPr id="273" name="Google Shape;273;p29"/>
            <p:cNvSpPr/>
            <p:nvPr/>
          </p:nvSpPr>
          <p:spPr>
            <a:xfrm rot="-5400000">
              <a:off x="-62640" y="3621600"/>
              <a:ext cx="1447560" cy="3963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OPERATED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>
              <a:off x="862920" y="3448440"/>
              <a:ext cx="140040" cy="1062720"/>
            </a:xfrm>
            <a:prstGeom prst="leftBrace">
              <a:avLst>
                <a:gd fmla="val 50000" name="adj1"/>
                <a:gd fmla="val 50000" name="adj2"/>
              </a:avLst>
            </a:prstGeom>
            <a:noFill/>
            <a:ln cap="flat" cmpd="sng" w="19075">
              <a:solidFill>
                <a:srgbClr val="38761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5" name="Google Shape;275;p29"/>
          <p:cNvGrpSpPr/>
          <p:nvPr/>
        </p:nvGrpSpPr>
        <p:grpSpPr>
          <a:xfrm>
            <a:off x="6634080" y="654840"/>
            <a:ext cx="2339640" cy="4287600"/>
            <a:chOff x="6634080" y="654840"/>
            <a:chExt cx="2339640" cy="4287600"/>
          </a:xfrm>
        </p:grpSpPr>
        <p:sp>
          <p:nvSpPr>
            <p:cNvPr id="276" name="Google Shape;276;p29"/>
            <p:cNvSpPr/>
            <p:nvPr/>
          </p:nvSpPr>
          <p:spPr>
            <a:xfrm>
              <a:off x="6870600" y="654840"/>
              <a:ext cx="1832040" cy="3963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service providers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6634080" y="1472400"/>
              <a:ext cx="2339640" cy="269640"/>
            </a:xfrm>
            <a:prstGeom prst="rect">
              <a:avLst/>
            </a:prstGeom>
            <a:solidFill>
              <a:srgbClr val="EAD1D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hosting platforms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6634080" y="1853640"/>
              <a:ext cx="2339640" cy="269640"/>
            </a:xfrm>
            <a:prstGeom prst="rect">
              <a:avLst/>
            </a:prstGeom>
            <a:solidFill>
              <a:srgbClr val="EAD1D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persistent identifiers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29"/>
            <p:cNvSpPr/>
            <p:nvPr/>
          </p:nvSpPr>
          <p:spPr>
            <a:xfrm>
              <a:off x="6634080" y="2234520"/>
              <a:ext cx="2339640" cy="269640"/>
            </a:xfrm>
            <a:prstGeom prst="rect">
              <a:avLst/>
            </a:prstGeom>
            <a:solidFill>
              <a:srgbClr val="EAD1D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archiving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29"/>
            <p:cNvSpPr/>
            <p:nvPr/>
          </p:nvSpPr>
          <p:spPr>
            <a:xfrm>
              <a:off x="6634080" y="2615400"/>
              <a:ext cx="2339640" cy="269640"/>
            </a:xfrm>
            <a:prstGeom prst="rect">
              <a:avLst/>
            </a:prstGeom>
            <a:solidFill>
              <a:srgbClr val="EAD1D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other infrastructures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29"/>
            <p:cNvSpPr/>
            <p:nvPr/>
          </p:nvSpPr>
          <p:spPr>
            <a:xfrm>
              <a:off x="6634080" y="3148920"/>
              <a:ext cx="2339640" cy="269640"/>
            </a:xfrm>
            <a:prstGeom prst="rect">
              <a:avLst/>
            </a:prstGeom>
            <a:solidFill>
              <a:srgbClr val="D5A6B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peer review services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29"/>
            <p:cNvSpPr/>
            <p:nvPr/>
          </p:nvSpPr>
          <p:spPr>
            <a:xfrm>
              <a:off x="6634080" y="3529800"/>
              <a:ext cx="2339640" cy="269640"/>
            </a:xfrm>
            <a:prstGeom prst="rect">
              <a:avLst/>
            </a:prstGeom>
            <a:solidFill>
              <a:srgbClr val="D5A6B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editing services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9"/>
            <p:cNvSpPr/>
            <p:nvPr/>
          </p:nvSpPr>
          <p:spPr>
            <a:xfrm>
              <a:off x="6634080" y="3911040"/>
              <a:ext cx="2339640" cy="269640"/>
            </a:xfrm>
            <a:prstGeom prst="rect">
              <a:avLst/>
            </a:prstGeom>
            <a:solidFill>
              <a:srgbClr val="D5A6B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communication services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29"/>
            <p:cNvSpPr/>
            <p:nvPr/>
          </p:nvSpPr>
          <p:spPr>
            <a:xfrm>
              <a:off x="6634080" y="4672800"/>
              <a:ext cx="2339640" cy="269640"/>
            </a:xfrm>
            <a:prstGeom prst="rect">
              <a:avLst/>
            </a:prstGeom>
            <a:solidFill>
              <a:srgbClr val="D5A6B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other services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9"/>
            <p:cNvSpPr/>
            <p:nvPr/>
          </p:nvSpPr>
          <p:spPr>
            <a:xfrm>
              <a:off x="6634080" y="1091520"/>
              <a:ext cx="2339640" cy="269640"/>
            </a:xfrm>
            <a:prstGeom prst="rect">
              <a:avLst/>
            </a:prstGeom>
            <a:solidFill>
              <a:srgbClr val="EAD1D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submission systems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29"/>
            <p:cNvSpPr/>
            <p:nvPr/>
          </p:nvSpPr>
          <p:spPr>
            <a:xfrm>
              <a:off x="6634080" y="4291920"/>
              <a:ext cx="2339640" cy="269640"/>
            </a:xfrm>
            <a:prstGeom prst="rect">
              <a:avLst/>
            </a:prstGeom>
            <a:solidFill>
              <a:srgbClr val="D5A6B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indexing</a:t>
              </a:r>
              <a:endParaRPr b="0" i="0" sz="14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7" name="Google Shape;287;p29"/>
          <p:cNvSpPr/>
          <p:nvPr/>
        </p:nvSpPr>
        <p:spPr>
          <a:xfrm>
            <a:off x="3428280" y="1038240"/>
            <a:ext cx="742320" cy="2732760"/>
          </a:xfrm>
          <a:prstGeom prst="rightBrace">
            <a:avLst>
              <a:gd fmla="val 17664" name="adj1"/>
              <a:gd fmla="val 24629" name="adj2"/>
            </a:avLst>
          </a:prstGeom>
          <a:noFill/>
          <a:ln cap="flat" cmpd="sng" w="114475">
            <a:solidFill>
              <a:srgbClr val="FCE5C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